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8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Franklin Gothic Book" panose="020B0503020102020204" pitchFamily="34" charset="0"/>
      <p:regular r:id="rId29"/>
      <p:italic r:id="rId30"/>
    </p:embeddedFont>
    <p:embeddedFont>
      <p:font typeface="Franklin Gothic Medium" panose="020B0603020102020204" pitchFamily="34" charset="0"/>
      <p:regular r:id="rId31"/>
      <p:italic r:id="rId32"/>
    </p:embeddedFont>
    <p:embeddedFont>
      <p:font typeface="Wingdings 2" panose="05020102010507070707" pitchFamily="18" charset="2"/>
      <p:regular r:id="rId33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66FF"/>
    <a:srgbClr val="71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F819-A01F-4D33-BEDC-F4DB779668EC}" type="datetimeFigureOut">
              <a:rPr lang="de-DE" smtClean="0"/>
              <a:t>11.08.2023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158B6-1BCF-4736-8F94-B0D6A91C971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46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62B18-ABDF-430A-9EF3-C54C44F67D0F}" type="datetimeFigureOut">
              <a:rPr lang="de-DE" smtClean="0"/>
              <a:pPr/>
              <a:t>11.08.2023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E6FE33-5D73-4F2A-AD12-DEE7687BB4E2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26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el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4A1-0536-4F25-A988-51875D892634}" type="datetime1">
              <a:rPr lang="de-DE" smtClean="0"/>
              <a:t>11.08.2023</a:t>
            </a:fld>
            <a:endParaRPr lang="de-DE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D195D-58FC-4732-A0CC-055F9CE6EED5}" type="datetime1">
              <a:rPr lang="de-DE" smtClean="0"/>
              <a:t>11.08.2023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570E1-1BB7-493C-8ECE-1888C1668A40}" type="datetime1">
              <a:rPr lang="de-DE" smtClean="0"/>
              <a:t>11.08.2023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7" name="Inhaltsplatzhalt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4C80-C392-4187-9ED4-C42512268B54}" type="datetime1">
              <a:rPr lang="de-DE" smtClean="0"/>
              <a:t>11.08.2023</a:t>
            </a:fld>
            <a:endParaRPr lang="de-DE"/>
          </a:p>
        </p:txBody>
      </p:sp>
      <p:sp>
        <p:nvSpPr>
          <p:cNvPr id="19" name="Fußzeilenplatzhalt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9" name="Datumsplatzhalt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4FBA-C49A-44ED-B3DD-BA3A47B9909B}" type="datetime1">
              <a:rPr lang="de-DE" smtClean="0"/>
              <a:t>11.08.2023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1" name="Datumsplatzhalt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8CB43-6F05-41AD-A2F4-14B7119C30F6}" type="datetime1">
              <a:rPr lang="de-DE" smtClean="0"/>
              <a:t>11.08.2023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25" name="Textplatzhalt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8" name="Inhaltsplatzhalt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4C4D4-3F5B-4830-B61D-0BD7A8B4CA80}" type="datetime1">
              <a:rPr lang="de-DE" smtClean="0"/>
              <a:t>11.08.2023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Gerade Verbindung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5ED00-640A-4F0F-BD7F-24D4BAA61C99}" type="datetime1">
              <a:rPr lang="de-DE" smtClean="0"/>
              <a:t>11.08.2023</a:t>
            </a:fld>
            <a:endParaRPr lang="de-DE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3C525-B24F-42F0-BADE-CF9D7E715E0F}" type="datetime1">
              <a:rPr lang="de-DE" smtClean="0"/>
              <a:t>11.08.2023</a:t>
            </a:fld>
            <a:endParaRPr lang="de-DE"/>
          </a:p>
        </p:txBody>
      </p:sp>
      <p:sp>
        <p:nvSpPr>
          <p:cNvPr id="24" name="Fußzeilenplatzhalt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rade Verbindung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25" name="Datumsplatzhalt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942C2-C1AB-4438-8B82-87B217106692}" type="datetime1">
              <a:rPr lang="de-DE" smtClean="0"/>
              <a:t>11.08.2023</a:t>
            </a:fld>
            <a:endParaRPr lang="de-DE"/>
          </a:p>
        </p:txBody>
      </p:sp>
      <p:sp>
        <p:nvSpPr>
          <p:cNvPr id="29" name="Fußzeilenplatzhalt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6370B-8B4A-4BA9-AD00-F89780FF85A6}" type="datetime1">
              <a:rPr lang="de-DE" smtClean="0"/>
              <a:t>11.08.2023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</a:p>
        </p:txBody>
      </p:sp>
      <p:sp>
        <p:nvSpPr>
          <p:cNvPr id="31" name="Foliennummernplatzhalt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26" name="Textplatzhalt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erade Verbindung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71EE85-A21B-4ACA-923D-A7D4261D4F00}" type="datetime1">
              <a:rPr lang="de-DE" smtClean="0"/>
              <a:t>11.08.2023</a:t>
            </a:fld>
            <a:endParaRPr lang="de-DE"/>
          </a:p>
        </p:txBody>
      </p:sp>
      <p:sp>
        <p:nvSpPr>
          <p:cNvPr id="28" name="Fußzeilenplatzhalt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de-DE"/>
              <a:t>Vier Weltreiche im Buch Daniel.sfweber.2017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BCD11F2-BA53-43BA-AC38-B6E9C632264E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itelplatzhalt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Gerade Verbindung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Gerade Verbindung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egfried-f-weber.de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vier Weltreiche nach Daniel</a:t>
            </a:r>
          </a:p>
        </p:txBody>
      </p:sp>
      <p:pic>
        <p:nvPicPr>
          <p:cNvPr id="5" name="Inhaltsplatzhalter 4" descr="Colossus Monarchic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9241" y="1412776"/>
            <a:ext cx="4413000" cy="5131599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1600" smtClean="0">
                <a:solidFill>
                  <a:schemeClr val="tx1"/>
                </a:solidFill>
              </a:rPr>
              <a:pPr/>
              <a:t>1</a:t>
            </a:fld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Vier Weltreiche im Buch Daniel.sfweber.2017</a:t>
            </a:r>
            <a:endParaRPr lang="de-D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4. Reich: Rom (2,40-43)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10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7" name="Grafik 6" descr="Meyers_Röm. Weltrei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095771"/>
            <a:ext cx="6480720" cy="52497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Füße: Ton und Eisen (2,41-43)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Völkische Vermischung ohne Einheit.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Zerfall des röm. Reiches.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Zweiteilung: Oströmisches Reich und weströmisches Reich 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Reichsübertragung: Hl. Röm. Reich Deutscher Nation</a:t>
            </a:r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11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Teilung des röm. Reiches  395 n. Chr.</a:t>
            </a:r>
          </a:p>
        </p:txBody>
      </p:sp>
      <p:pic>
        <p:nvPicPr>
          <p:cNvPr id="7" name="Inhaltsplatzhalter 6" descr="reichsteilung.ro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9" y="1268760"/>
            <a:ext cx="7398712" cy="4969468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12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691680" y="2780928"/>
            <a:ext cx="7200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450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6876256" y="3645024"/>
            <a:ext cx="720080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1454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Colossus</a:t>
            </a:r>
            <a:r>
              <a:rPr lang="de-DE" dirty="0"/>
              <a:t> </a:t>
            </a:r>
            <a:r>
              <a:rPr lang="de-DE" dirty="0" err="1"/>
              <a:t>Statua</a:t>
            </a:r>
            <a:r>
              <a:rPr lang="de-DE" dirty="0"/>
              <a:t> </a:t>
            </a:r>
            <a:r>
              <a:rPr lang="de-DE" dirty="0" err="1"/>
              <a:t>Monarchic</a:t>
            </a:r>
            <a:r>
              <a:rPr lang="de-DE" dirty="0"/>
              <a:t> </a:t>
            </a:r>
            <a:r>
              <a:rPr lang="de-DE" dirty="0" err="1"/>
              <a:t>Danielis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13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7" name="Grafik 6" descr="Colossus Monarchic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1219365"/>
            <a:ext cx="4339102" cy="5045668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6372200" y="1333678"/>
            <a:ext cx="223224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Die Kolossal-Statue der Weltreiche Daniels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74182" y="3284984"/>
            <a:ext cx="2232248" cy="15696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Kupferstich von Georg Matthäus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Seutter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1730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Die Weltreiche nach Dan. 7 (Einteilung)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4811365"/>
          </a:xfrm>
        </p:spPr>
        <p:txBody>
          <a:bodyPr>
            <a:normAutofit lnSpcReduction="10000"/>
          </a:bodyPr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Zeitliche Bestimmung (7,1)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Aufstieg der Tiere aus dem Meer (7,2-8)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Das Gericht Gottes (7,9-12)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Menschensohn (7,13-14)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Auslegung (7,15-18)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Das vierte Tier im Kampf (7,19-26)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Das Reich Christi (7,27)</a:t>
            </a:r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14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Daniel 7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Tiere sind Geschöpfe Gottes.</a:t>
            </a:r>
          </a:p>
          <a:p>
            <a:pPr marL="514350" indent="-514350">
              <a:spcAft>
                <a:spcPts val="600"/>
              </a:spcAft>
              <a:buNone/>
            </a:pPr>
            <a:endParaRPr lang="de-DE" sz="1000" dirty="0"/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4 Winde: Richtung und Beziehung</a:t>
            </a:r>
          </a:p>
          <a:p>
            <a:pPr marL="514350" indent="-514350">
              <a:spcAft>
                <a:spcPts val="600"/>
              </a:spcAft>
              <a:buNone/>
            </a:pPr>
            <a:endParaRPr lang="de-DE" sz="1200" dirty="0"/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Meer: Völkermeer</a:t>
            </a:r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8" name="Inhaltsplatzhalter 7" descr="04-05-06_great_ocean_road_07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64088" y="2514600"/>
            <a:ext cx="3627512" cy="2895600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33528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15</a:t>
            </a:fld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Vier Tiere (Dan. 7, 3-8)</a:t>
            </a:r>
          </a:p>
        </p:txBody>
      </p:sp>
      <p:pic>
        <p:nvPicPr>
          <p:cNvPr id="10" name="Inhaltsplatzhalter 9" descr="fourbeas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19872" y="1340768"/>
            <a:ext cx="3672408" cy="5192458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607568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16</a:t>
            </a:fld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Gericht (7,9-12)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1554162"/>
            <a:ext cx="8812088" cy="4525963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Bücher (vgl. Offb. 20,12).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Kleine Horn gerichtet.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Zeiten der Nationen zu Ende (Lk.21,24.27).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Das vierte Tier existiert bis zum Gericht (7,10f.).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Allen Weltreichen ist Zeit u. Stunde bestimmt (7,12).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dirty="0"/>
              <a:t>Dauer d. Regierung d. 4. Tieres: 3,5 Zeiten (7,25).</a:t>
            </a:r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17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Das Reich Christi (7,14.27)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Wiederkunft Jesu.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Tausendjähriges Reich.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Die Heiligen werden mitherrschen.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Das Reich Gottes besteht ewig.</a:t>
            </a:r>
          </a:p>
          <a:p>
            <a:pPr marL="514350" indent="-514350">
              <a:spcAft>
                <a:spcPts val="600"/>
              </a:spcAft>
              <a:buNone/>
            </a:pPr>
            <a:endParaRPr lang="de-DE" sz="3600" dirty="0"/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18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720080"/>
          </a:xfrm>
        </p:spPr>
        <p:txBody>
          <a:bodyPr>
            <a:normAutofit/>
          </a:bodyPr>
          <a:lstStyle/>
          <a:p>
            <a:r>
              <a:rPr lang="de-DE" dirty="0"/>
              <a:t>Reiche d. Welt u. Reich Christi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309320"/>
            <a:ext cx="2607568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19</a:t>
            </a:fld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8" name="Inhaltsplatzhalter 7" descr="Prophet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8951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667544"/>
          </a:xfrm>
        </p:spPr>
        <p:txBody>
          <a:bodyPr/>
          <a:lstStyle/>
          <a:p>
            <a:r>
              <a:rPr lang="de-DE" dirty="0"/>
              <a:t>Vier Weltreiche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/>
          </a:bodyPr>
          <a:lstStyle/>
          <a:p>
            <a:pPr marL="514350" indent="-514350">
              <a:spcAft>
                <a:spcPts val="1200"/>
              </a:spcAft>
              <a:buNone/>
            </a:pPr>
            <a:r>
              <a:rPr lang="de-DE" sz="3600" dirty="0"/>
              <a:t>1. Die Einzigartigkeit der Visionen</a:t>
            </a:r>
          </a:p>
          <a:p>
            <a:pPr marL="514350" indent="-514350">
              <a:spcAft>
                <a:spcPts val="400"/>
              </a:spcAft>
              <a:buNone/>
            </a:pPr>
            <a:r>
              <a:rPr lang="de-DE" sz="3600" dirty="0"/>
              <a:t>2. Die besonderen Merkmale der Visionen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None/>
            </a:pPr>
            <a:r>
              <a:rPr lang="de-DE" sz="3600" dirty="0"/>
              <a:t>	Dan.4,14;       5,21;       7,12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de-DE" sz="3600" dirty="0"/>
              <a:t>3. Aramäisch (2,4b-7,28)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de-DE" sz="3600" dirty="0"/>
              <a:t>4. Zeitpunkte der Träume</a:t>
            </a:r>
          </a:p>
          <a:p>
            <a:pPr marL="514350" indent="-514350">
              <a:spcAft>
                <a:spcPts val="1200"/>
              </a:spcAft>
              <a:buNone/>
            </a:pPr>
            <a:r>
              <a:rPr lang="de-DE" sz="3600" dirty="0"/>
              <a:t>5. Warum vier Weltreiche?</a:t>
            </a:r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2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381328"/>
            <a:ext cx="2895600" cy="288925"/>
          </a:xfrm>
        </p:spPr>
        <p:txBody>
          <a:bodyPr/>
          <a:lstStyle/>
          <a:p>
            <a:pPr algn="l"/>
            <a:r>
              <a:rPr lang="de-DE">
                <a:solidFill>
                  <a:schemeClr val="tx1"/>
                </a:solidFill>
              </a:rPr>
              <a:t>Vier Weltreiche im Buch Daniel.sfweber.2017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Vergleich zwischen Dan. 7 u. Offb. 13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sz="3600" dirty="0"/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20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9299243"/>
              </p:ext>
            </p:extLst>
          </p:nvPr>
        </p:nvGraphicFramePr>
        <p:xfrm>
          <a:off x="539552" y="1484784"/>
          <a:ext cx="7776865" cy="424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6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58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48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Daniel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Offenbarung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Ereignis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7,7.24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 Hörner – 10 Könige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7,4-6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13,2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Tier</a:t>
                      </a:r>
                      <a:r>
                        <a:rPr lang="de-DE" baseline="0" dirty="0"/>
                        <a:t> vereint alle bisherigen Reiche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7,23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13,7b.8a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d. 4.Reich = d. stärkste Reich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7,21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Greift Israel an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Redet große Dinge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7,25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13,6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Lästert</a:t>
                      </a:r>
                      <a:r>
                        <a:rPr lang="de-DE" baseline="0" dirty="0"/>
                        <a:t> Gott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7,25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13,5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Zeit:</a:t>
                      </a:r>
                      <a:r>
                        <a:rPr lang="de-DE" baseline="0" dirty="0"/>
                        <a:t> 3 ½ Zeiten  - 42 Monate – 1360 Tage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9,27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2.Thess. 2,4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Gräuel der Verwüstung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7,11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Offb. 17,8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War, ist nicht, wird</a:t>
                      </a:r>
                      <a:r>
                        <a:rPr lang="de-DE" baseline="0" dirty="0"/>
                        <a:t> wieder sein</a:t>
                      </a:r>
                      <a:endParaRPr lang="de-DE" dirty="0"/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sz="3600" dirty="0"/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21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77072"/>
            <a:ext cx="2153839" cy="2547752"/>
          </a:xfrm>
          <a:prstGeom prst="rect">
            <a:avLst/>
          </a:prstGeom>
        </p:spPr>
      </p:pic>
      <p:sp>
        <p:nvSpPr>
          <p:cNvPr id="9" name="Untertitel 7"/>
          <p:cNvSpPr txBox="1">
            <a:spLocks/>
          </p:cNvSpPr>
          <p:nvPr/>
        </p:nvSpPr>
        <p:spPr>
          <a:xfrm>
            <a:off x="481726" y="1405275"/>
            <a:ext cx="7924800" cy="244827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/>
              <a:t>Die Folien wurden mit Microsoft Office 2010 erstellt.</a:t>
            </a:r>
          </a:p>
          <a:p>
            <a:r>
              <a:rPr lang="de-DE" sz="1600"/>
              <a:t>Als Bibelprogramm verwende ich Bible Works 9.0 (Big Fork, Montana, USA)</a:t>
            </a:r>
          </a:p>
          <a:p>
            <a:r>
              <a:rPr lang="de-DE" sz="1600"/>
              <a:t>Wenn nicht anders erwähnt, wurde die Martin Luther Übersetzung von 1984 verwendet, Deutsche Bibelgesellschaft, Stuttgart.</a:t>
            </a:r>
          </a:p>
          <a:p>
            <a:r>
              <a:rPr lang="de-DE" sz="1600"/>
              <a:t>Meine Manuskripte und Powerpoint Präsentationen dürfen für nichtkommerzielle Zwecke verwendet und weitergereicht werden.</a:t>
            </a:r>
          </a:p>
          <a:p>
            <a:r>
              <a:rPr lang="de-DE" sz="1600">
                <a:latin typeface="Arial" panose="020B0604020202020204" pitchFamily="34" charset="0"/>
                <a:cs typeface="Arial" panose="020B0604020202020204" pitchFamily="34" charset="0"/>
              </a:rPr>
              <a:t>Siegfried F. Weber: </a:t>
            </a:r>
            <a:r>
              <a:rPr lang="de-DE" sz="16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www.siegfried-f-weber.de</a:t>
            </a:r>
            <a:r>
              <a:rPr lang="de-DE" sz="160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e-DE" sz="1800"/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504081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4 </a:t>
            </a:r>
            <a:r>
              <a:rPr lang="de-DE" dirty="0" err="1"/>
              <a:t>WeltReiche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6. Warum beginnen sie mit Babel?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7. Biblische Hinweise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	Vier Reiche: 		Dan. 2 u. 7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	2. u. 3. Reich: 		Dan. 8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600" dirty="0"/>
              <a:t>	3. Reich: 			Dan. 11</a:t>
            </a:r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3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Die Statue nach Daniel 2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987280" cy="4724400"/>
          </a:xfrm>
        </p:spPr>
        <p:txBody>
          <a:bodyPr>
            <a:normAutofit/>
          </a:bodyPr>
          <a:lstStyle/>
          <a:p>
            <a:pPr marL="742950" indent="-742950">
              <a:spcAft>
                <a:spcPts val="600"/>
              </a:spcAft>
              <a:buNone/>
            </a:pPr>
            <a:r>
              <a:rPr lang="de-DE" sz="3600" dirty="0"/>
              <a:t>Haupt: Gold</a:t>
            </a:r>
          </a:p>
          <a:p>
            <a:pPr marL="742950" indent="-742950">
              <a:spcAft>
                <a:spcPts val="600"/>
              </a:spcAft>
              <a:buNone/>
            </a:pPr>
            <a:r>
              <a:rPr lang="de-DE" sz="3600" dirty="0"/>
              <a:t>Brust, Arme: Silber</a:t>
            </a:r>
          </a:p>
          <a:p>
            <a:pPr marL="742950" indent="-742950">
              <a:spcAft>
                <a:spcPts val="600"/>
              </a:spcAft>
              <a:buNone/>
            </a:pPr>
            <a:r>
              <a:rPr lang="de-DE" sz="3600" dirty="0"/>
              <a:t>Bauch, Lenden: Bronze</a:t>
            </a:r>
          </a:p>
          <a:p>
            <a:pPr marL="742950" indent="-742950">
              <a:spcAft>
                <a:spcPts val="600"/>
              </a:spcAft>
              <a:buNone/>
            </a:pPr>
            <a:r>
              <a:rPr lang="de-DE" sz="3600" dirty="0"/>
              <a:t>Beine: Eisen</a:t>
            </a:r>
          </a:p>
          <a:p>
            <a:pPr marL="742950" indent="-742950">
              <a:spcAft>
                <a:spcPts val="600"/>
              </a:spcAft>
              <a:buNone/>
            </a:pPr>
            <a:r>
              <a:rPr lang="de-DE" sz="3600" dirty="0"/>
              <a:t>Füße: Eisen u. Ton</a:t>
            </a:r>
          </a:p>
          <a:p>
            <a:pPr marL="742950" indent="-742950">
              <a:spcAft>
                <a:spcPts val="600"/>
              </a:spcAft>
              <a:buNone/>
            </a:pPr>
            <a:endParaRPr lang="de-DE" sz="3600" dirty="0"/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pic>
        <p:nvPicPr>
          <p:cNvPr id="8" name="Inhaltsplatzhalter 7" descr="Statue.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52982" y="1081260"/>
            <a:ext cx="1547410" cy="5243340"/>
          </a:xfrm>
        </p:spPr>
      </p:pic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95536" y="6453336"/>
            <a:ext cx="33528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4</a:t>
            </a:fld>
            <a:endParaRPr lang="de-DE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Der Stein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79512" y="1700808"/>
            <a:ext cx="4191000" cy="4104456"/>
          </a:xfr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r>
              <a:rPr lang="de-DE" sz="3200" dirty="0"/>
              <a:t>Reich Christi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200" dirty="0"/>
              <a:t>Dan. 2,34-35. 44-45;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200" dirty="0"/>
              <a:t>7,13-14.18.26-27.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200" dirty="0"/>
              <a:t>Stein = JESUS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200" dirty="0"/>
              <a:t>Berg = Reich Christi</a:t>
            </a:r>
          </a:p>
          <a:p>
            <a:pPr marL="514350" indent="-514350">
              <a:spcAft>
                <a:spcPts val="600"/>
              </a:spcAft>
              <a:buNone/>
            </a:pPr>
            <a:r>
              <a:rPr lang="de-DE" sz="3200" dirty="0"/>
              <a:t>Ewig!</a:t>
            </a:r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33528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5</a:t>
            </a:fld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4" name="Inhaltsplatzhalter 1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2656"/>
            <a:ext cx="4343400" cy="2406996"/>
          </a:xfrm>
        </p:spPr>
      </p:pic>
      <p:sp>
        <p:nvSpPr>
          <p:cNvPr id="15" name="Inhaltsplatzhalter 2"/>
          <p:cNvSpPr txBox="1">
            <a:spLocks/>
          </p:cNvSpPr>
          <p:nvPr/>
        </p:nvSpPr>
        <p:spPr>
          <a:xfrm>
            <a:off x="4652892" y="3068960"/>
            <a:ext cx="4191000" cy="2894127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600"/>
              </a:spcAft>
              <a:buFont typeface="Wingdings 2"/>
              <a:buNone/>
            </a:pPr>
            <a:r>
              <a:rPr lang="de-DE" sz="3200" dirty="0">
                <a:solidFill>
                  <a:schemeClr val="tx1"/>
                </a:solidFill>
              </a:rPr>
              <a:t>Stein = JESUS</a:t>
            </a:r>
          </a:p>
          <a:p>
            <a:pPr marL="514350" indent="-514350">
              <a:spcAft>
                <a:spcPts val="600"/>
              </a:spcAft>
              <a:buFont typeface="Wingdings 2"/>
              <a:buNone/>
            </a:pPr>
            <a:r>
              <a:rPr lang="de-DE" sz="3200" dirty="0" err="1">
                <a:solidFill>
                  <a:schemeClr val="tx1"/>
                </a:solidFill>
              </a:rPr>
              <a:t>Ps</a:t>
            </a:r>
            <a:r>
              <a:rPr lang="de-DE" sz="3200" dirty="0">
                <a:solidFill>
                  <a:schemeClr val="tx1"/>
                </a:solidFill>
              </a:rPr>
              <a:t> 118,22 – </a:t>
            </a:r>
            <a:r>
              <a:rPr lang="de-DE" sz="3200" dirty="0" err="1">
                <a:solidFill>
                  <a:schemeClr val="tx1"/>
                </a:solidFill>
              </a:rPr>
              <a:t>Mt</a:t>
            </a:r>
            <a:r>
              <a:rPr lang="de-DE" sz="3200" dirty="0">
                <a:solidFill>
                  <a:schemeClr val="tx1"/>
                </a:solidFill>
              </a:rPr>
              <a:t> 21,44</a:t>
            </a:r>
          </a:p>
          <a:p>
            <a:pPr marL="514350" indent="-514350">
              <a:spcAft>
                <a:spcPts val="600"/>
              </a:spcAft>
              <a:buFont typeface="Wingdings 2"/>
              <a:buNone/>
            </a:pPr>
            <a:r>
              <a:rPr lang="de-DE" sz="3200" dirty="0">
                <a:solidFill>
                  <a:schemeClr val="tx1"/>
                </a:solidFill>
              </a:rPr>
              <a:t>1.Petr 2, 6 </a:t>
            </a:r>
          </a:p>
          <a:p>
            <a:pPr marL="514350" indent="-514350">
              <a:spcAft>
                <a:spcPts val="600"/>
              </a:spcAft>
              <a:buFont typeface="Wingdings 2"/>
              <a:buNone/>
            </a:pPr>
            <a:r>
              <a:rPr lang="de-DE" sz="3200" dirty="0">
                <a:solidFill>
                  <a:schemeClr val="tx1"/>
                </a:solidFill>
              </a:rPr>
              <a:t>1.Petr 2, 7-8</a:t>
            </a:r>
          </a:p>
          <a:p>
            <a:pPr marL="514350" indent="-514350">
              <a:buFont typeface="Wingdings 2"/>
              <a:buNone/>
            </a:pPr>
            <a:endParaRPr 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Vergleich Weltreiche u. Reich Christi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6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95536" y="1397000"/>
          <a:ext cx="8280920" cy="476830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14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04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3661">
                <a:tc>
                  <a:txBody>
                    <a:bodyPr/>
                    <a:lstStyle/>
                    <a:p>
                      <a:r>
                        <a:rPr lang="de-DE" sz="2800" cap="none" spc="0" dirty="0">
                          <a:ln>
                            <a:noFill/>
                          </a:ln>
                          <a:effectLst/>
                        </a:rPr>
                        <a:t>Nichtigkeit der Weltreiche</a:t>
                      </a:r>
                      <a:endParaRPr lang="de-DE" sz="28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aseline="0" dirty="0">
                          <a:solidFill>
                            <a:srgbClr val="C00000"/>
                          </a:solidFill>
                        </a:rPr>
                        <a:t>Das ewige Reich Christi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r>
                        <a:rPr lang="de-DE" sz="2800" dirty="0"/>
                        <a:t>Kommen u.</a:t>
                      </a:r>
                      <a:r>
                        <a:rPr lang="de-DE" sz="2800" baseline="0" dirty="0"/>
                        <a:t> Gehen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aseline="0" dirty="0">
                          <a:solidFill>
                            <a:srgbClr val="C00000"/>
                          </a:solidFill>
                        </a:rPr>
                        <a:t>Ewig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r>
                        <a:rPr lang="de-DE" sz="2800" dirty="0"/>
                        <a:t>Sicherheit</a:t>
                      </a:r>
                      <a:r>
                        <a:rPr lang="de-DE" sz="2800" baseline="0" dirty="0"/>
                        <a:t> – Verderben 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aseline="0" dirty="0">
                          <a:solidFill>
                            <a:srgbClr val="C00000"/>
                          </a:solidFill>
                        </a:rPr>
                        <a:t>JESUS ist allmächtig u. unbesiegbar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r>
                        <a:rPr lang="de-DE" sz="2800" dirty="0"/>
                        <a:t>Vergänglichkeit von Prunk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aseline="0" dirty="0">
                          <a:solidFill>
                            <a:srgbClr val="C00000"/>
                          </a:solidFill>
                        </a:rPr>
                        <a:t>Jesu Herrlichkeit bleibt immer (Offb. 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661">
                <a:tc>
                  <a:txBody>
                    <a:bodyPr/>
                    <a:lstStyle/>
                    <a:p>
                      <a:r>
                        <a:rPr lang="de-DE" sz="2800" dirty="0"/>
                        <a:t>Tropfen</a:t>
                      </a:r>
                      <a:r>
                        <a:rPr lang="de-DE" sz="2800" baseline="0" dirty="0"/>
                        <a:t> am Eimer (Jes.40,15)</a:t>
                      </a:r>
                      <a:endParaRPr lang="de-DE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2800" baseline="0" dirty="0">
                          <a:solidFill>
                            <a:srgbClr val="C00000"/>
                          </a:solidFill>
                        </a:rPr>
                        <a:t>JESUS der lebendige Stein herrscht immer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Babel  (Dan. 2, 32.37.38)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sz="3600" dirty="0"/>
          </a:p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7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7" name="Grafik 6" descr="Bab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1196752"/>
            <a:ext cx="6370836" cy="498485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Das 2. Reich: Persien (2,32.39)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8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7" name="Grafik 6" descr="800px-Perserreich_500_v.Chr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2946" y="1412776"/>
            <a:ext cx="8186957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r>
              <a:rPr lang="de-DE" dirty="0"/>
              <a:t>Das 3. Reich: Griechenland (2,32.39)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spcAft>
                <a:spcPts val="600"/>
              </a:spcAft>
              <a:buNone/>
            </a:pPr>
            <a:endParaRPr lang="de-DE" dirty="0"/>
          </a:p>
          <a:p>
            <a:pPr marL="514350" indent="-51435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D11F2-BA53-43BA-AC38-B6E9C632264E}" type="slidenum">
              <a:rPr lang="de-DE" sz="2000" smtClean="0">
                <a:solidFill>
                  <a:schemeClr val="tx1"/>
                </a:solidFill>
              </a:rPr>
              <a:pPr/>
              <a:t>9</a:t>
            </a:fld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79512" y="6453336"/>
            <a:ext cx="2895600" cy="288925"/>
          </a:xfrm>
        </p:spPr>
        <p:txBody>
          <a:bodyPr/>
          <a:lstStyle/>
          <a:p>
            <a:pPr algn="l"/>
            <a:r>
              <a:rPr lang="de-DE" sz="1100">
                <a:solidFill>
                  <a:schemeClr val="tx1"/>
                </a:solidFill>
              </a:rPr>
              <a:t>Vier Weltreiche im Buch Daniel.sfweber.2017</a:t>
            </a:r>
            <a:endParaRPr lang="de-DE" sz="1100" dirty="0">
              <a:solidFill>
                <a:schemeClr val="tx1"/>
              </a:solidFill>
            </a:endParaRPr>
          </a:p>
        </p:txBody>
      </p:sp>
      <p:pic>
        <p:nvPicPr>
          <p:cNvPr id="7" name="Grafik 6" descr="Alex.d.Gr.academic.ru_pictu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904" y="1412776"/>
            <a:ext cx="8392192" cy="403244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is">
  <a:themeElements>
    <a:clrScheme name="Meti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eti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reus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848</Words>
  <Application>Microsoft Office PowerPoint</Application>
  <PresentationFormat>Bildschirmpräsentation (4:3)</PresentationFormat>
  <Paragraphs>168</Paragraphs>
  <Slides>21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Franklin Gothic Book</vt:lpstr>
      <vt:lpstr>Arial</vt:lpstr>
      <vt:lpstr>Calibri</vt:lpstr>
      <vt:lpstr>Franklin Gothic Medium</vt:lpstr>
      <vt:lpstr>Wingdings 2</vt:lpstr>
      <vt:lpstr>Metis</vt:lpstr>
      <vt:lpstr>Die vier Weltreiche nach Daniel</vt:lpstr>
      <vt:lpstr>Vier Weltreiche</vt:lpstr>
      <vt:lpstr>4 WeltReiche</vt:lpstr>
      <vt:lpstr>Die Statue nach Daniel 2</vt:lpstr>
      <vt:lpstr>Der Stein</vt:lpstr>
      <vt:lpstr>Vergleich Weltreiche u. Reich Christi</vt:lpstr>
      <vt:lpstr>Babel  (Dan. 2, 32.37.38)</vt:lpstr>
      <vt:lpstr>Das 2. Reich: Persien (2,32.39)</vt:lpstr>
      <vt:lpstr>Das 3. Reich: Griechenland (2,32.39)</vt:lpstr>
      <vt:lpstr>4. Reich: Rom (2,40-43)</vt:lpstr>
      <vt:lpstr>Füße: Ton und Eisen (2,41-43)</vt:lpstr>
      <vt:lpstr>Teilung des röm. Reiches  395 n. Chr.</vt:lpstr>
      <vt:lpstr>Colossus Statua Monarchic Danielis</vt:lpstr>
      <vt:lpstr>Die Weltreiche nach Dan. 7 (Einteilung)</vt:lpstr>
      <vt:lpstr>Daniel 7</vt:lpstr>
      <vt:lpstr>Vier Tiere (Dan. 7, 3-8)</vt:lpstr>
      <vt:lpstr>Gericht (7,9-12)</vt:lpstr>
      <vt:lpstr>Das Reich Christi (7,14.27)</vt:lpstr>
      <vt:lpstr>Reiche d. Welt u. Reich Christi</vt:lpstr>
      <vt:lpstr>Vergleich zwischen Dan. 7 u. Offb. 13</vt:lpstr>
      <vt:lpstr>PowerPoint-Präsentation</vt:lpstr>
    </vt:vector>
  </TitlesOfParts>
  <Company>SFW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vier Weltreiche nach Daniel</dc:title>
  <dc:creator>Siegfried F. Weber</dc:creator>
  <cp:lastModifiedBy>Win11 Pro x64</cp:lastModifiedBy>
  <cp:revision>35</cp:revision>
  <dcterms:created xsi:type="dcterms:W3CDTF">2010-09-24T13:29:36Z</dcterms:created>
  <dcterms:modified xsi:type="dcterms:W3CDTF">2023-08-11T20:56:25Z</dcterms:modified>
</cp:coreProperties>
</file>